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484" r:id="rId3"/>
    <p:sldId id="318" r:id="rId4"/>
    <p:sldId id="322" r:id="rId5"/>
    <p:sldId id="326" r:id="rId6"/>
    <p:sldId id="327" r:id="rId7"/>
    <p:sldId id="482" r:id="rId8"/>
    <p:sldId id="330" r:id="rId9"/>
    <p:sldId id="332" r:id="rId10"/>
    <p:sldId id="333" r:id="rId11"/>
    <p:sldId id="334" r:id="rId12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30" autoAdjust="0"/>
    <p:restoredTop sz="87621" autoAdjust="0"/>
  </p:normalViewPr>
  <p:slideViewPr>
    <p:cSldViewPr>
      <p:cViewPr varScale="1">
        <p:scale>
          <a:sx n="85" d="100"/>
          <a:sy n="85" d="100"/>
        </p:scale>
        <p:origin x="-82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190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9484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269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452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9484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6417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7047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1967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6111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7642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9725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582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1/31/2023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1/31/2023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1/31/2023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1/31/2023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1/31/2023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1/31/2023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1/31/2023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52400" y="133350"/>
            <a:ext cx="8839200" cy="4114800"/>
          </a:xfrm>
        </p:spPr>
        <p:txBody>
          <a:bodyPr>
            <a:normAutofit fontScale="90000"/>
          </a:bodyPr>
          <a:lstStyle>
            <a:extLst/>
          </a:lstStyle>
          <a:p>
            <a:pPr algn="ctr"/>
            <a:r>
              <a:rPr lang="en-US" sz="6000" b="1" dirty="0" smtClean="0"/>
              <a:t>ESHAN COLLEGE OF ENGG</a:t>
            </a:r>
            <a:br>
              <a:rPr lang="en-US" sz="6000" b="1" dirty="0" smtClean="0"/>
            </a:br>
            <a:r>
              <a:rPr lang="en-US" sz="4800" b="1" dirty="0" smtClean="0">
                <a:solidFill>
                  <a:srgbClr val="FFFFFF"/>
                </a:solidFill>
                <a:ea typeface="+mn-ea"/>
                <a:cs typeface="+mn-cs"/>
              </a:rPr>
              <a:t>FARAH MATHURA</a:t>
            </a:r>
            <a:br>
              <a:rPr lang="en-US" sz="4800" b="1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en-US" sz="3100" b="1" dirty="0" smtClean="0"/>
              <a:t>NAME-DEEPAK KUMAR</a:t>
            </a:r>
            <a:br>
              <a:rPr lang="en-US" sz="3100" b="1" dirty="0" smtClean="0"/>
            </a:br>
            <a:r>
              <a:rPr lang="en-US" sz="3100" b="1" dirty="0" smtClean="0"/>
              <a:t>BRANCH-CIVIL ENGG</a:t>
            </a:r>
            <a:r>
              <a:rPr lang="en-US" sz="3100" b="1" smtClean="0"/>
              <a:t/>
            </a:r>
            <a:br>
              <a:rPr lang="en-US" sz="3100" b="1" smtClean="0"/>
            </a:br>
            <a:r>
              <a:rPr lang="en-US" sz="3100" b="1" smtClean="0"/>
              <a:t>SUB-HYDRAULICS &amp; </a:t>
            </a:r>
            <a:r>
              <a:rPr lang="en-US" sz="3100" b="1" dirty="0" smtClean="0"/>
              <a:t>HYDRAULIC MACHINES</a:t>
            </a:r>
            <a:br>
              <a:rPr lang="en-US" sz="31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81800" cy="514350"/>
          </a:xfrm>
          <a:solidFill>
            <a:srgbClr val="00B050"/>
          </a:solidFill>
        </p:spPr>
        <p:txBody>
          <a:bodyPr>
            <a:normAutofit/>
          </a:bodyPr>
          <a:lstStyle>
            <a:extLst/>
          </a:lstStyle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Non-uniform Flow</a:t>
            </a: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 descr=" 12"/>
          <p:cNvSpPr txBox="1"/>
          <p:nvPr/>
        </p:nvSpPr>
        <p:spPr>
          <a:xfrm>
            <a:off x="228600" y="1428750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1. Steady and Unsteady Flow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 descr=" 5"/>
          <p:cNvSpPr txBox="1"/>
          <p:nvPr/>
        </p:nvSpPr>
        <p:spPr>
          <a:xfrm>
            <a:off x="228600" y="2139375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2. Uniform and Non-uniform Flow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 descr=" 6"/>
          <p:cNvSpPr txBox="1"/>
          <p:nvPr/>
        </p:nvSpPr>
        <p:spPr>
          <a:xfrm>
            <a:off x="228600" y="282517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har char=" "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                           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 descr=" 7"/>
          <p:cNvSpPr txBox="1"/>
          <p:nvPr/>
        </p:nvSpPr>
        <p:spPr>
          <a:xfrm>
            <a:off x="228600" y="358717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har char=" "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                                               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 descr=" 11"/>
          <p:cNvSpPr txBox="1"/>
          <p:nvPr/>
        </p:nvSpPr>
        <p:spPr>
          <a:xfrm>
            <a:off x="304800" y="1352550"/>
            <a:ext cx="8458200" cy="360098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Types of Non-uniform Flow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Gradually Varied Flow (GVF)</a:t>
            </a:r>
          </a:p>
          <a:p>
            <a:pPr marL="514350" indent="-514350"/>
            <a:r>
              <a:rPr lang="en-US" sz="2400" dirty="0" smtClean="0">
                <a:solidFill>
                  <a:schemeClr val="bg1"/>
                </a:solidFill>
              </a:rPr>
              <a:t>	If the depth of the flow in a channel changes gradually over a length of the channel.</a:t>
            </a:r>
          </a:p>
          <a:p>
            <a:pPr marL="514350" indent="-514350"/>
            <a:endParaRPr lang="en-US" sz="24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sz="3200" dirty="0" smtClean="0">
                <a:solidFill>
                  <a:schemeClr val="bg1"/>
                </a:solidFill>
              </a:rPr>
              <a:t>2. Rapidly Varied Flow (RVF)</a:t>
            </a:r>
          </a:p>
          <a:p>
            <a:pPr marL="514350" indent="-514350"/>
            <a:r>
              <a:rPr lang="en-US" sz="2400" dirty="0" smtClean="0">
                <a:solidFill>
                  <a:schemeClr val="bg1"/>
                </a:solidFill>
              </a:rPr>
              <a:t>    	If the depth of the flow in a channel changes abruptly over a small length of channel 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Types of Flows</a:t>
            </a: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 descr=" 12"/>
          <p:cNvSpPr txBox="1"/>
          <p:nvPr/>
        </p:nvSpPr>
        <p:spPr>
          <a:xfrm>
            <a:off x="228600" y="1428750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1. Steady and Unsteady Flow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 descr=" 5"/>
          <p:cNvSpPr txBox="1"/>
          <p:nvPr/>
        </p:nvSpPr>
        <p:spPr>
          <a:xfrm>
            <a:off x="228600" y="2139375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2. Uniform and Non-uniform Flow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 descr=" 6"/>
          <p:cNvSpPr txBox="1"/>
          <p:nvPr/>
        </p:nvSpPr>
        <p:spPr>
          <a:xfrm>
            <a:off x="228600" y="282517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har char=" "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                           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 descr=" 7"/>
          <p:cNvSpPr txBox="1"/>
          <p:nvPr/>
        </p:nvSpPr>
        <p:spPr>
          <a:xfrm>
            <a:off x="228600" y="358717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har char=" "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                                               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1" y="352425"/>
            <a:ext cx="8982075" cy="4438650"/>
          </a:xfrm>
          <a:prstGeom prst="rect">
            <a:avLst/>
          </a:prstGeom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52400" y="285750"/>
            <a:ext cx="8839200" cy="396240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4800" b="1" dirty="0" smtClean="0">
                <a:solidFill>
                  <a:srgbClr val="FFFFFF"/>
                </a:solidFill>
                <a:ea typeface="+mn-ea"/>
                <a:cs typeface="+mn-cs"/>
              </a:rPr>
              <a:t>open channels</a:t>
            </a:r>
            <a:br>
              <a:rPr lang="en-US" sz="4800" b="1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en-US" sz="2800" b="1" dirty="0" smtClean="0"/>
              <a:t>(open channel flow)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81800" cy="514350"/>
          </a:xfrm>
          <a:solidFill>
            <a:srgbClr val="00B050"/>
          </a:solidFill>
        </p:spPr>
        <p:txBody>
          <a:bodyPr>
            <a:normAutofit/>
          </a:bodyPr>
          <a:lstStyle>
            <a:extLst/>
          </a:lstStyle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Learning Objectives</a:t>
            </a: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 descr=" 12"/>
          <p:cNvSpPr txBox="1"/>
          <p:nvPr/>
        </p:nvSpPr>
        <p:spPr>
          <a:xfrm>
            <a:off x="228600" y="1428750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1. Types of Channels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 descr=" 13"/>
          <p:cNvSpPr txBox="1"/>
          <p:nvPr/>
        </p:nvSpPr>
        <p:spPr>
          <a:xfrm>
            <a:off x="228600" y="2114550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2. Types of Flows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 descr=" 14"/>
          <p:cNvSpPr txBox="1"/>
          <p:nvPr/>
        </p:nvSpPr>
        <p:spPr>
          <a:xfrm>
            <a:off x="228600" y="2825175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3. Velocity Distribution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 descr=" 15"/>
          <p:cNvSpPr txBox="1"/>
          <p:nvPr/>
        </p:nvSpPr>
        <p:spPr>
          <a:xfrm>
            <a:off x="228600" y="3486150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4. Discharge through Open Channels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 descr=" 16"/>
          <p:cNvSpPr txBox="1"/>
          <p:nvPr/>
        </p:nvSpPr>
        <p:spPr>
          <a:xfrm>
            <a:off x="228600" y="4120575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5. Most Economical Sections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Learning Objectives</a:t>
            </a: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 descr=" 12"/>
          <p:cNvSpPr txBox="1"/>
          <p:nvPr/>
        </p:nvSpPr>
        <p:spPr>
          <a:xfrm>
            <a:off x="228600" y="1428750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6. Specific Energy and Specific Energy Curves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 descr=" 13"/>
          <p:cNvSpPr txBox="1"/>
          <p:nvPr/>
        </p:nvSpPr>
        <p:spPr>
          <a:xfrm>
            <a:off x="228600" y="2114550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7. Hydraulic Jump (RVF)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 descr=" 14"/>
          <p:cNvSpPr txBox="1"/>
          <p:nvPr/>
        </p:nvSpPr>
        <p:spPr>
          <a:xfrm>
            <a:off x="228600" y="2825175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8. Gradually Varied Flow (GVF)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Types of Channels</a:t>
            </a: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 descr=" 12"/>
          <p:cNvSpPr txBox="1"/>
          <p:nvPr/>
        </p:nvSpPr>
        <p:spPr>
          <a:xfrm>
            <a:off x="228600" y="1428750"/>
            <a:ext cx="8763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ts val="3200"/>
              <a:buFont typeface="Wingdings"/>
              <a:buChar char="Ø"/>
            </a:pPr>
            <a:r>
              <a:rPr lang="en-US" sz="3200" smtClean="0">
                <a:latin typeface="Arial"/>
                <a:cs typeface="Arial"/>
              </a:rPr>
              <a:t> Open channel flow is a flow which has a free surface and flows due to gravity.</a:t>
            </a:r>
            <a:endParaRPr lang="en-US" sz="3200" smtClean="0">
              <a:latin typeface="Arial"/>
            </a:endParaRPr>
          </a:p>
          <a:p>
            <a:pPr>
              <a:buSzPts val="3200"/>
              <a:buFont typeface="Wingdings"/>
              <a:buChar char="Ø"/>
            </a:pPr>
            <a:r>
              <a:rPr lang="en-US" sz="3200" smtClean="0">
                <a:latin typeface="Arial"/>
                <a:cs typeface="Arial"/>
              </a:rPr>
              <a:t> Pipes not flowing full also fall into the category of open channel flow</a:t>
            </a:r>
            <a:endParaRPr lang="en-US" sz="3200" smtClean="0">
              <a:latin typeface="Arial"/>
            </a:endParaRPr>
          </a:p>
          <a:p>
            <a:pPr>
              <a:buSzPts val="3200"/>
              <a:buFont typeface="Wingdings"/>
              <a:buChar char="Ø"/>
            </a:pPr>
            <a:r>
              <a:rPr lang="en-US" sz="3200" smtClean="0">
                <a:latin typeface="Arial"/>
                <a:cs typeface="Arial"/>
              </a:rPr>
              <a:t> In open channels, the flow is driven by the slope of the channel rather than the pressure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Types of Channels</a:t>
            </a: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 descr=" 12"/>
          <p:cNvSpPr txBox="1"/>
          <p:nvPr/>
        </p:nvSpPr>
        <p:spPr>
          <a:xfrm>
            <a:off x="228600" y="1428750"/>
            <a:ext cx="8763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ts val="3200"/>
              <a:buFont typeface="Wingdings"/>
              <a:buChar char="Ø"/>
            </a:pPr>
            <a:r>
              <a:rPr lang="en-US" sz="3200" smtClean="0">
                <a:latin typeface="Arial"/>
                <a:cs typeface="Arial"/>
              </a:rPr>
              <a:t> Open channel flow is a flow which has a free surface and flows due to gravity.</a:t>
            </a:r>
            <a:endParaRPr lang="en-US" sz="3200" smtClean="0">
              <a:latin typeface="Arial"/>
            </a:endParaRPr>
          </a:p>
          <a:p>
            <a:pPr>
              <a:buSzPts val="3200"/>
              <a:buFont typeface="Wingdings"/>
              <a:buChar char="Ø"/>
            </a:pPr>
            <a:r>
              <a:rPr lang="en-US" sz="3200" smtClean="0">
                <a:latin typeface="Arial"/>
                <a:cs typeface="Arial"/>
              </a:rPr>
              <a:t> Pipes not flowing full also fall into the category of open channel flow</a:t>
            </a:r>
            <a:endParaRPr lang="en-US" sz="3200" smtClean="0">
              <a:latin typeface="Arial"/>
            </a:endParaRPr>
          </a:p>
          <a:p>
            <a:pPr>
              <a:buSzPts val="3200"/>
              <a:buFont typeface="Wingdings"/>
              <a:buChar char="Ø"/>
            </a:pPr>
            <a:r>
              <a:rPr lang="en-US" sz="3200" smtClean="0">
                <a:latin typeface="Arial"/>
                <a:cs typeface="Arial"/>
              </a:rPr>
              <a:t> In open channels, the flow is driven by the slope of the channel rather than the pressure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1" y="352425"/>
            <a:ext cx="8982075" cy="4438650"/>
          </a:xfrm>
          <a:prstGeom prst="rect">
            <a:avLst/>
          </a:prstGeom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Types of Flows</a:t>
            </a: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 descr=" 12"/>
          <p:cNvSpPr txBox="1"/>
          <p:nvPr/>
        </p:nvSpPr>
        <p:spPr>
          <a:xfrm>
            <a:off x="228600" y="1428750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1. Steady and Unsteady Flow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 descr=" 5"/>
          <p:cNvSpPr txBox="1"/>
          <p:nvPr/>
        </p:nvSpPr>
        <p:spPr>
          <a:xfrm>
            <a:off x="228600" y="2139375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2. Uniform and Non-uniform Flow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 descr=" 6"/>
          <p:cNvSpPr txBox="1"/>
          <p:nvPr/>
        </p:nvSpPr>
        <p:spPr>
          <a:xfrm>
            <a:off x="228600" y="2825175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3. Laminar and Turbulent Flow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 descr=" 7"/>
          <p:cNvSpPr txBox="1"/>
          <p:nvPr/>
        </p:nvSpPr>
        <p:spPr>
          <a:xfrm>
            <a:off x="228600" y="3587175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4. Sub-critical, Critical and Super-critical Flow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Steady and Unsteady Flow</a:t>
            </a: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 descr=" 5"/>
          <p:cNvSpPr txBox="1"/>
          <p:nvPr/>
        </p:nvSpPr>
        <p:spPr>
          <a:xfrm>
            <a:off x="228600" y="213937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har char=" "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                             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 descr=" 6"/>
          <p:cNvSpPr txBox="1"/>
          <p:nvPr/>
        </p:nvSpPr>
        <p:spPr>
          <a:xfrm>
            <a:off x="228600" y="282517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har char=" "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                           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 descr=" 7"/>
          <p:cNvSpPr txBox="1"/>
          <p:nvPr/>
        </p:nvSpPr>
        <p:spPr>
          <a:xfrm>
            <a:off x="228600" y="358717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har char=" "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                                               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 descr=" 9"/>
          <p:cNvSpPr txBox="1"/>
          <p:nvPr/>
        </p:nvSpPr>
        <p:spPr>
          <a:xfrm>
            <a:off x="304800" y="1504950"/>
            <a:ext cx="8458200" cy="206210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Steady flow happens if the conditions (flow rate, velocity, depth etc) do not change with time.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The flow is unsteady if the depth is changes with time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en-US" sz="4000" dirty="0" smtClean="0">
                <a:solidFill>
                  <a:srgbClr val="0070C0"/>
                </a:solidFill>
                <a:latin typeface="Arial"/>
                <a:cs typeface="Arial"/>
              </a:rPr>
              <a:t>2. Uniform and Non-uniform Flow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 descr=" 12"/>
          <p:cNvSpPr txBox="1"/>
          <p:nvPr/>
        </p:nvSpPr>
        <p:spPr>
          <a:xfrm>
            <a:off x="228600" y="1428750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1. Steady and Unsteady Flow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 descr=" 5"/>
          <p:cNvSpPr txBox="1"/>
          <p:nvPr/>
        </p:nvSpPr>
        <p:spPr>
          <a:xfrm>
            <a:off x="228600" y="2139375"/>
            <a:ext cx="8763000" cy="107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Arial"/>
                <a:cs typeface="Arial"/>
              </a:rPr>
              <a:t>2. Uniform and Non-uniform Flow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 descr=" 6"/>
          <p:cNvSpPr txBox="1"/>
          <p:nvPr/>
        </p:nvSpPr>
        <p:spPr>
          <a:xfrm>
            <a:off x="228600" y="282517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har char=" "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                           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 descr=" 7"/>
          <p:cNvSpPr txBox="1"/>
          <p:nvPr/>
        </p:nvSpPr>
        <p:spPr>
          <a:xfrm>
            <a:off x="228600" y="358717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har char=" "/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                                               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 descr=" 10"/>
          <p:cNvSpPr txBox="1"/>
          <p:nvPr/>
        </p:nvSpPr>
        <p:spPr>
          <a:xfrm>
            <a:off x="304800" y="1504950"/>
            <a:ext cx="8458200" cy="35394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If for a given length of channel, the velocity of flow, depth of flow, slope of the channel and cross section remain constant, the flow is said to be Uniform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The flow is Non-uniform, if velocity, depth, slope and cross section is not constant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365</Words>
  <Application>Microsoft Office PowerPoint</Application>
  <PresentationFormat>On-screen Show (16:9)</PresentationFormat>
  <Paragraphs>65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WidescreenPresentation</vt:lpstr>
      <vt:lpstr>ESHAN COLLEGE OF ENGG FARAH MATHURA NAME-DEEPAK KUMAR BRANCH-CIVIL ENGG SUB-HYDRAULICS &amp; HYDRAULIC MACHINES   </vt:lpstr>
      <vt:lpstr> open channels (open channel flow)   </vt:lpstr>
      <vt:lpstr>Learning Objectives</vt:lpstr>
      <vt:lpstr>Learning Objectives</vt:lpstr>
      <vt:lpstr>Types of Channels</vt:lpstr>
      <vt:lpstr>Types of Channels</vt:lpstr>
      <vt:lpstr>Types of Flows</vt:lpstr>
      <vt:lpstr>1. Steady and Unsteady Flow</vt:lpstr>
      <vt:lpstr>2. Uniform and Non-uniform Flow</vt:lpstr>
      <vt:lpstr>2. Non-uniform Flow</vt:lpstr>
      <vt:lpstr>Types of Flows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2015-01-06T23:55:58Z</dcterms:created>
  <dcterms:modified xsi:type="dcterms:W3CDTF">2023-01-31T05:15:57Z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